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4"/>
    <p:sldMasterId id="2147483789" r:id="rId5"/>
  </p:sldMasterIdLst>
  <p:notesMasterIdLst>
    <p:notesMasterId r:id="rId22"/>
  </p:notesMasterIdLst>
  <p:handoutMasterIdLst>
    <p:handoutMasterId r:id="rId23"/>
  </p:handoutMasterIdLst>
  <p:sldIdLst>
    <p:sldId id="256" r:id="rId6"/>
    <p:sldId id="289" r:id="rId7"/>
    <p:sldId id="288" r:id="rId8"/>
    <p:sldId id="258" r:id="rId9"/>
    <p:sldId id="266" r:id="rId10"/>
    <p:sldId id="259" r:id="rId11"/>
    <p:sldId id="283" r:id="rId12"/>
    <p:sldId id="284" r:id="rId13"/>
    <p:sldId id="261" r:id="rId14"/>
    <p:sldId id="273" r:id="rId15"/>
    <p:sldId id="285" r:id="rId16"/>
    <p:sldId id="264" r:id="rId17"/>
    <p:sldId id="269" r:id="rId18"/>
    <p:sldId id="287" r:id="rId19"/>
    <p:sldId id="282" r:id="rId20"/>
    <p:sldId id="281" r:id="rId21"/>
  </p:sldIdLst>
  <p:sldSz cx="9144000" cy="6858000" type="screen4x3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794" y="0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671C4-78DC-4C03-829E-FE4EF20B36A9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18563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794" y="8818563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C9438-90E7-42E0-9C9F-69F46E105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26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794" y="0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88E8F-392A-47B4-A514-1122066C67FB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8563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794" y="8818563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153AD4-75DF-448F-81EE-5DAEF3B1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49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53AD4-75DF-448F-81EE-5DAEF3B103C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57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53AD4-75DF-448F-81EE-5DAEF3B103C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0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26E15-5E3F-456E-8C29-C3EE1D8F15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903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166D6F-114D-4A3B-9181-BEC524F0723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3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5A615-CE61-4124-9FFA-9764ACA743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73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3F1D3C-63FA-4043-8808-043CF29125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663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5E53F1-A8D2-4BC0-B6D2-F639D942B7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1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F07C6A-1970-4A88-80D8-7054058D65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84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411705-93CE-4CDB-8692-9EC8B876DA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825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2ACFF-2EC9-4EB1-9676-87165ADE1A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13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5B048-905A-4814-B406-0B10B42D764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84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CD8B3-A198-41D1-B2F5-85C77E6A6A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81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CD8B3-A198-41D1-B2F5-85C77E6A6A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5181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CD8B3-A198-41D1-B2F5-85C77E6A6A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75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CD8B3-A198-41D1-B2F5-85C77E6A6A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0870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CD8B3-A198-41D1-B2F5-85C77E6A6A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01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26BFB5-22C5-47AC-8D34-794CCF1CF8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78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38C37F-4407-4DDC-A0BF-E8430D320B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927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EE26E15-5E3F-456E-8C29-C3EE1D8F15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585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166D6F-114D-4A3B-9181-BEC524F0723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7731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5A615-CE61-4124-9FFA-9764ACA743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3639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3F1D3C-63FA-4043-8808-043CF29125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39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5E53F1-A8D2-4BC0-B6D2-F639D942B7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593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F07C6A-1970-4A88-80D8-7054058D65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928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411705-93CE-4CDB-8692-9EC8B876DA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648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2ACFF-2EC9-4EB1-9676-87165ADE1A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6404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5B048-905A-4814-B406-0B10B42D764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1746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26BFB5-22C5-47AC-8D34-794CCF1CF8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562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38C37F-4407-4DDC-A0BF-E8430D320B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3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BE5CD8B3-A198-41D1-B2F5-85C77E6A6A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24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BE5CD8B3-A198-41D1-B2F5-85C77E6A6A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0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762000" y="2881745"/>
            <a:ext cx="8229600" cy="130925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>
                <a:latin typeface="Garamond" panose="02020404030301010803" pitchFamily="18" charset="0"/>
              </a:rPr>
              <a:t>Little Miami High School</a:t>
            </a:r>
            <a:br>
              <a:rPr lang="en-US" altLang="en-US" b="1" dirty="0">
                <a:latin typeface="Garamond" panose="02020404030301010803" pitchFamily="18" charset="0"/>
              </a:rPr>
            </a:br>
            <a:r>
              <a:rPr lang="en-US" altLang="en-US" sz="3600" dirty="0">
                <a:latin typeface="Garamond" panose="02020404030301010803" pitchFamily="18" charset="0"/>
              </a:rPr>
              <a:t>Freshman Orientation</a:t>
            </a:r>
            <a:br>
              <a:rPr lang="en-US" altLang="en-US" sz="3600" dirty="0">
                <a:latin typeface="Garamond" panose="02020404030301010803" pitchFamily="18" charset="0"/>
              </a:rPr>
            </a:br>
            <a:r>
              <a:rPr lang="en-US" altLang="en-US" sz="3600" dirty="0">
                <a:latin typeface="Garamond" panose="02020404030301010803" pitchFamily="18" charset="0"/>
              </a:rPr>
              <a:t>Class of 2027</a:t>
            </a:r>
            <a:endParaRPr lang="en-US" altLang="en-US" dirty="0">
              <a:latin typeface="Albertus MT Lt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191000"/>
            <a:ext cx="1295400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035290" cy="914400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399" cy="5638800"/>
          </a:xfrm>
        </p:spPr>
        <p:txBody>
          <a:bodyPr>
            <a:normAutofit lnSpcReduction="10000"/>
          </a:bodyPr>
          <a:lstStyle/>
          <a:p>
            <a:pPr marL="34290" indent="0">
              <a:buNone/>
            </a:pPr>
            <a:r>
              <a:rPr lang="en-US" sz="2400" b="1" dirty="0">
                <a:solidFill>
                  <a:srgbClr val="060606"/>
                </a:solidFill>
                <a:latin typeface="Garamond" panose="02020404030301010803" pitchFamily="18" charset="0"/>
              </a:rPr>
              <a:t>Administrators:</a:t>
            </a: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Dr. Cathy Trevathan, Principal</a:t>
            </a: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Dr. Kevin </a:t>
            </a:r>
            <a:r>
              <a:rPr lang="en-US" sz="2400" dirty="0" err="1">
                <a:solidFill>
                  <a:srgbClr val="060606"/>
                </a:solidFill>
                <a:latin typeface="Garamond" panose="02020404030301010803" pitchFamily="18" charset="0"/>
              </a:rPr>
              <a:t>Harleman</a:t>
            </a: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, Assistant Principal</a:t>
            </a: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Dr. Chad </a:t>
            </a:r>
            <a:r>
              <a:rPr lang="en-US" sz="2400" dirty="0" err="1">
                <a:solidFill>
                  <a:srgbClr val="060606"/>
                </a:solidFill>
                <a:latin typeface="Garamond" panose="02020404030301010803" pitchFamily="18" charset="0"/>
              </a:rPr>
              <a:t>Huelsman</a:t>
            </a: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, Assistant Principal</a:t>
            </a:r>
          </a:p>
          <a:p>
            <a:pPr marL="34290" indent="0">
              <a:buNone/>
            </a:pPr>
            <a:endParaRPr lang="en-US" sz="2400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34290" indent="0">
              <a:buNone/>
            </a:pPr>
            <a:r>
              <a:rPr lang="en-US" sz="2300" b="1" dirty="0">
                <a:solidFill>
                  <a:srgbClr val="060606"/>
                </a:solidFill>
                <a:latin typeface="Garamond" panose="02020404030301010803" pitchFamily="18" charset="0"/>
              </a:rPr>
              <a:t>Academic / Career Counselors:		</a:t>
            </a:r>
            <a:r>
              <a:rPr lang="en-US" sz="2300" b="1" dirty="0">
                <a:solidFill>
                  <a:schemeClr val="tx1"/>
                </a:solidFill>
                <a:latin typeface="Garamond" panose="02020404030301010803" pitchFamily="18" charset="0"/>
              </a:rPr>
              <a:t>Student Support Counselors:</a:t>
            </a:r>
            <a:endParaRPr lang="en-US" sz="2400" b="1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Miss Ashley Brown	(A-D)		Ms. Meredith </a:t>
            </a:r>
            <a:r>
              <a:rPr lang="en-US" sz="2400" dirty="0" err="1">
                <a:solidFill>
                  <a:srgbClr val="060606"/>
                </a:solidFill>
                <a:latin typeface="Garamond" panose="02020404030301010803" pitchFamily="18" charset="0"/>
              </a:rPr>
              <a:t>Reuscher</a:t>
            </a:r>
            <a:endParaRPr lang="en-US" sz="2400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Mrs. Elizabeth </a:t>
            </a:r>
            <a:r>
              <a:rPr lang="en-US" sz="2400" dirty="0" err="1">
                <a:solidFill>
                  <a:srgbClr val="060606"/>
                </a:solidFill>
                <a:latin typeface="Garamond" panose="02020404030301010803" pitchFamily="18" charset="0"/>
              </a:rPr>
              <a:t>Yazell</a:t>
            </a: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	(E-K)		Mrs. Amy Anderson</a:t>
            </a: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Mr. Todd Barnhart	(L-R)			Dr. Mary </a:t>
            </a:r>
            <a:r>
              <a:rPr lang="en-US" sz="2400" dirty="0" err="1">
                <a:solidFill>
                  <a:srgbClr val="060606"/>
                </a:solidFill>
                <a:latin typeface="Garamond" panose="02020404030301010803" pitchFamily="18" charset="0"/>
              </a:rPr>
              <a:t>Kamphaus</a:t>
            </a:r>
            <a:endParaRPr lang="en-US" sz="2400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Mrs. Brandy Stith    	(S-Z)			Beech Acres Support Services</a:t>
            </a:r>
          </a:p>
          <a:p>
            <a:pPr marL="34290" indent="0">
              <a:buNone/>
            </a:pPr>
            <a:endParaRPr lang="en-US" sz="2400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34290" indent="0">
              <a:buNone/>
            </a:pPr>
            <a:endParaRPr lang="en-US" sz="2400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		</a:t>
            </a:r>
          </a:p>
          <a:p>
            <a:pPr marL="34290" indent="0">
              <a:buNone/>
            </a:pPr>
            <a:endParaRPr lang="en-US" dirty="0"/>
          </a:p>
          <a:p>
            <a:pPr marL="3429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5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82000" cy="914400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atin typeface="Garamond" panose="02020404030301010803" pitchFamily="18" charset="0"/>
              </a:rPr>
              <a:t>New Requirements for Graduation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92" y="1253836"/>
            <a:ext cx="4003963" cy="5181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054" y="1260763"/>
            <a:ext cx="4003964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12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153400" cy="854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Credits Required for Graduation</a:t>
            </a:r>
            <a:endParaRPr lang="en-US" altLang="en-US" sz="40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153400" cy="50292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English:  4 credits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Math:  4 credits (Algebra 2)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Science:  3 credits (Physical Science, Biology, Advanced)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Social Studies:  3 credits (World History, American History, American Government/Economics)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Financial Literacy ½ credit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Health:  ½ credit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Physical Education:  ½ credit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Fine Arts:  1 credit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Electives:  4 credits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400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TOTAL = 20.5 credits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400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400" dirty="0">
              <a:solidFill>
                <a:srgbClr val="060606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6316" y="457200"/>
            <a:ext cx="8031884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Athletic Eligibility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26316" y="1219199"/>
            <a:ext cx="8291368" cy="2666991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Must pass 5 one credit classes per year</a:t>
            </a:r>
          </a:p>
          <a:p>
            <a:pPr marL="205740" lvl="1" indent="0" eaLnBrk="1" hangingPunct="1">
              <a:buClr>
                <a:schemeClr val="tx1"/>
              </a:buClr>
              <a:buNone/>
            </a:pPr>
            <a:r>
              <a:rPr lang="en-US" altLang="en-US" sz="2800" b="1" dirty="0">
                <a:solidFill>
                  <a:srgbClr val="060606"/>
                </a:solidFill>
                <a:latin typeface="Garamond" panose="02020404030301010803" pitchFamily="18" charset="0"/>
              </a:rPr>
              <a:t>PE CLASSES DO NOT COUNT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Eligibility checks done weekly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Each sport will cost </a:t>
            </a:r>
            <a:r>
              <a:rPr lang="en-US" altLang="en-US" sz="2400" dirty="0">
                <a:solidFill>
                  <a:schemeClr val="tx1"/>
                </a:solidFill>
                <a:latin typeface="Garamond" panose="02020404030301010803" pitchFamily="18" charset="0"/>
              </a:rPr>
              <a:t>$225 </a:t>
            </a:r>
            <a:r>
              <a:rPr lang="en-US" altLang="en-US" sz="2800" dirty="0">
                <a:solidFill>
                  <a:schemeClr val="tx1"/>
                </a:solidFill>
                <a:latin typeface="Garamond" panose="02020404030301010803" pitchFamily="18" charset="0"/>
              </a:rPr>
              <a:t>during the 2023-24 school year</a:t>
            </a:r>
            <a:endParaRPr lang="en-US" altLang="en-US" sz="22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34290" indent="0" algn="ctr">
              <a:buClr>
                <a:schemeClr val="tx1"/>
              </a:buClr>
              <a:buNone/>
            </a:pPr>
            <a:r>
              <a:rPr lang="en-US" altLang="en-US" sz="2200" dirty="0">
                <a:solidFill>
                  <a:prstClr val="black"/>
                </a:solidFill>
                <a:latin typeface="Garamond" panose="02020404030301010803" pitchFamily="18" charset="0"/>
              </a:rPr>
              <a:t>(For multiple sports and multiple family athletes contact Mr. Louis)</a:t>
            </a:r>
            <a:endParaRPr lang="en-US" altLang="en-US" sz="28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5124" name="AutoShape 6" descr="data:image/jpeg;base64,/9j/4AAQSkZJRgABAQAAAQABAAD/2wCEAAkGBxQTEhUUExQUFhUXGRwYGBgXGB8cHBgYHCAYGBoYHB8eHiggGR0lHBwcITEhJiksLi4uHR8zODMsNygtLisBCgoKDg0OGxAQGzQmICQvMDI0LDQ0LCwvNDQvLC0sLDQsNCwvLCwsNCwsLCwsLCwsLCwsLCwsLCwsLCwsLCwsLP/AABEIAL4BCQMBIgACEQEDEQH/xAAcAAACAgMBAQAAAAAAAAAAAAAFBgQHAQIDAAj/xABFEAACAQIDBQYCCAMHBAEFAQABAhEAAwQSIQUGMUFREyJhcYGRB6EUMkJSsdHh8CNiwTNygpKi0vEVQ1PiwhZUk7LDNP/EABoBAAIDAQEAAAAAAAAAAAAAAAMEAQIFAAb/xAAwEQACAgEEAQMCBAYDAQAAAAABAgADEQQSITFBEyJRBXEUMmHwI1KBodHxkbHBQv/aAAwDAQACEQMRAD8AqWs+n79qxr+4/Kva0CLTPoP36V70/ftXtazr+x+tROmAPCsx4VkE/sfrWZP7H6106YH71H51kHz9x+dZmsZj0Hz/ACrpE2B8/f8AWsz5/Ot7dlyM0AL1LQPSRr6VlSgWWzE8gNPckT8qrkSdp8zmD/e9jUi1ZkSzhR4zmPksT7xXNMSwEL3Z4kaE+E8fnXP0+YqMEyeBJVnF5Acqy33mEx5CI95qTs6wl2TdYzMCGC+enrQ4EdPmPzqXgTZn+JBPQgmB5iRUhRmXrOTgyfi9j2sjZWYtBgZl1PSoOIsWA9sKbzZiRBAXl1YDmRNEUTDuQttAzsQFAzCSdPCpeK3RYmApmQNOEnjr08a4uq8GNrQXHtAkbC7Hk/xLkKshUEsdepyCPIV5dgrmg3Hg8CFn0IifWud3D2LV/s3BWFYOC7HvgoFMnlGbzkVLKYT7JMxoe04HlzqdgPIMGyjoiL4HiPb9a6YiwUYowhlMEdD6GK7Wb2e5bBUfXUTlgnUcdPyo7vjsDI5vpNxLhLMVUfwydQDzIy6loAEgcxVN3ODFhSShYc4iyBXorDKvPT0H5VjKvUfKrQUyR+5/SsR+5/SvQvUe/wCteyDr8z+ddOmuUVgqOn4VnJ4/M/nWez/cn866dNMo6H5V7KOh9h+dbZD4+9eyHx9x+VdOmuQePt+tZyDqfY14qep9x/trOvj8vyqJ0wAPvH51srEf9xh6tWvv7Csnz/0/+1dOnYX35Xn/AM7Vn6Tc/wDM/wDnb865JJ0EnyX/ANq6dk3QfL/fVeJ3uPUhHCsBMaef61gYZonK0ddYrlp0PsfyrM+fsaLzC5E27M+PzrpbsOfqqx8gTXGfGvBhETp0rjmQMeZ1FtvLzIH41g6Hj7a/0rkMvVflW6gE8RXTp3uBYGUux56AD+pNZe8YyhVXqY19zqPSmncfdz6TLlyqKYhdSaadv7jDsyUus8CcrDU8eDCIoBcA4MdGkYjIOJXezN37+JQ3EylQ2Q5jBnQx8xUx90MSsAi3J4DOuvPTXXSmv4eW4wrjU/xieOuip+VMaWEMEiSo0jyy+8aVYuR1LV6VWXJlOY/A3LNw27gAYRI0PEAjgehrjr+/+aZN8sIWv37+YgdpbtqI4/wkY68o096W8p6n5flVwciI2psYiZk9KnbNuAT3HY84gjwiRNQYbr+H5VLwGIYEKFQk+DZvWGj5VIOJNIy3EZtiYdb1xXKtbNpwwkAZpDLyPIxTQ2LxCq827bQQFCsdZnnr0+dI91r9rLdyuV10IIBHAxqf2KNYXGq9tXtsY4kTBEaweQjXWgONzZmzSdi4PciXcTGIvFrWZiVJ0BIUIvdJzDxPDnUh8YuR/wCCYynXINNOOjVL2PsPEW7d+9dyrduK5NstqjyLagkAggqJkdRpUTFriVtXCwTLlaYeTwPLsf6jzFNVHjA8RG8c7j5ilgbyi5bJUQHUnhwkeNPm8GJW1hbg1Gfuqo8Y1Pz9h0qvrjsQdB8x/SjNnG3sWEsqMwRVZnKxGmhZs0egEk+VBZM8nxBaVyFZQOTBTYrSCobx1B9wdfWa9bKnixU+IaD6iY9RRm7u3fClh2TRxCtP/wAdaCXNOIH78xVVKn8pgbEdPzrNktljCgmubDWNZ8p/pVpbq7i4fsVuX7Pa3CJjOVVJ+yI1YjqefDqRu+m6Fuzbe9hc6FNblpjm7vDOhOsDoT7VO7nuXOlYLuldvl5x6gflWDl6r7D8q6C+wM6T5LTtubsVMRYL3FWc7KDw0CqeWh1JrmYqMwddZc4BiLC9V+VegdV/frVoLurZJjs1jgYJ6+dJO9eG7DEPZRcqADlmOon6xBqFsLeJezTtWMkwKEnhHoT+ddBhmgtGg5yQPctXJc3Vo8j+VYNvqZ8x+lX5gJIS0sS1wL0AzMT6cB6msJdUcFL/AN4kL8tT71GhRzX2H5VtmHVflUbfmTunW5dZhB0HRTA9oNcsni3+b/1r0j+X3P8AQ16B4e5/3VPUjJkb0r3p+FYk+Ht+tek+Ht+tXlpmfD5j869m8/cfnXpPhRzdndm9jGhMiIOLsTE9AOLcRMcJmuJA5MsqljgCC7GFd0d1BK2wC5kaAnKOepnkPGumzcMLlxULZQxjMeAnSfnTTvVswYDCJhgyvcvXO0uMBAKIBlXmdCQfelbBWSxgDUkLpJ1JgDhxJqoORkQ3p7HUHvzLW3b2J2OF7HOEdSSzADva9D4RRJw75Atz6o7wMzEnxGsRxmouw8IbOGto8xkCtHEEfjwqPvDti3a7tr+JeZMqpbUDp3mgAcvxpfubA2gSHuQkWbi6g9s40690Uw2sQiFi8mFmCR4/OqvvDEIpZ1v2lmcyOwGbmWAOvnWmG3jvWrTEl7oW4ubO5JytwIJJ0leH81X2FoqLQhAYcQp8R8YhazbXKBDXGAPFj3QevAEUnQOo9/1ojtfaFjEXVe0bqllAcXYAVhp3SD9UjXUCDPWByw+FU6s2mkKDJYnWAeAjnzHCOMFA2jmIXBrLTtEM7k7nXNoXSqNktpBuXDmIXooE6sekjgT5sS7MTBbQuC2jtaS2AhJzsWUkP5GeVd9j7dv4WyiWXRQCSLQRcp4zJPeJJ0zFp9qkY7e7D3VS7nt2boJLo05jJCkIYh9e9EzrUEh1wO41TT6JBaGcZjTfW2gw5ZHUhiSBl5aiKE7g7plL95LjTaUM1uNCTMCfKeVEMMWZSxfuqxOYCNDqRMzJ4RUrdPF217XK9su9w5wGHaW+AAK8RIQanQ8jVKly3MatO1eO5z2Vta2l1rzPNqyGa6eOUW5kacTnhYHHShG3N77eNW4U2WzK4IF4Oq3eEZgMpkgQQCSPOlLY2Fz29qO313xVq0OhJu3Ljjy7qkjoKsXZG1FS0VKuDbH3ePlrrrVmJr9qwQHre5pWo3cvXLFzE4Zu1w9vN2mYql2zlAZhdQxqNdVLAxOnAFtxMGO8GiIUnlJIgfID50P34e7/ABDblLN822vAjLmyF8pbwBY+ZjoKJbt4i3czkqWEoykHqCsemgjlpVbPcglaKVrsMats4W1aUsgUELMDX5cfWqx2pclwyiAeOmggxPHpVibSVFF1sjhiNc08D4cjVfbeAOTICq5TpImPHTjQ0XDS+ux6XMtbZGIuogDG2e53TPE6DXpx5TUTbti4652ZQezcOFMrkI66azBoTu7iwsWLrOt2yiKcgnNnUODyIYAwTEaVK3pwNy5YXIxtrmVYOpKkhS7dYnPH8vWpIhd4K5AlaY7CtbFsnKe0TtBx0BZ1A4a/Vn1p/wBycStrZzXWIADufwFbbybm9tZtthrnes2lQJcgdogk5s3dVXMk5SYgjhzEYHD3OwXBXLbo9u6WvK4y93MDAEmfrL4RqJqz8rEKail2MeI1YPCYrEJ2i3ltodV7gJI5dIpG3z2TdS5nvQ7kAZhwYAADjwIHKrIyojh87ZY/s4WF05cDrSlv1ZcWSzurd8FYmQOczPyihLkGaFlKuhDCV4wj7PzH517N5/5h+dGtl9kcNcuPqSSJ5xEADQ6Tr6VA2VhRcfK0xlJ7nUdcwAj9KNv7z4mXZpQHVVP5pEzH+b0P5Gs5m/n/ANVb43BPacq8EfZM/LSda4x4D3/SrjnkReys1ttM2k/z+zflWNf5v8p/KsadB7j869p935r+ddByMqk8JPlWxtN0Yfvyoju6gzMwjQRoOp/SrN3S3RW+va4mezP1bckZx1YjUL0jU/jbJ3bRHEo3JuJlY7D2DiMXcyYe2znmeCp4u0Qo+Z5TVsYLZa4OylliJQHM8EAk6s340y7R2lhtnYYtkS1aTgltQMzHgABxY9feqC3m3lv426bl1iF1C21PdRfu/wAx01J4+GgFnr3DAMJSRSc9xq2rvdhRcZThLOMAGVXusQFEknKANZ0708qJ4fePE4rAOtjZuEsYdHV+1zizaVkdWBGbLmYEamTz05Gt9hYA4q/bsIdXYAn7q/ab0EmrB+Lm1LaLhcBYyizZGYoOZHdSfCC/mZPQ0RQFG2QzFyWh3Bb0WLmH7RWAgd9TxQ8TPUdDzFCdgRdW7jLa53c6KxjKqkrA5CYzcJ70VWuPxQe4XVEtBhGS2IUdYHQ9KsD4fXJsC2DlaSwn7SyZ86XeoKOI3VcXYAxi2jtdRZC3Uys6kZSJHMc6r7Zm8Gz1sm3cwN3tCmU3lvls/ibTZUA04A6ciKY97duJZs3A2UudLQJkjj3o5AEn96UK2BupgsPh1xW1LjQ4m3ZttqwgH7PeYx0IAnU1OnXsymrIyAPE9svcTD4y2buDxR7o79t7eYoTwBhgwHjBB5E1G3c2Ke1JOq25nLJmDrHPxqLjcbgM4bCWcbhmOgftxlyk5WJEFiIkGHiRViYLZwtaWhwBygcSREj1H4Ve7wJXTKCcmFHw2Eu2VlV00BPdb8+dVVicUEvX8Pba0q3mCNeuAMbaiSwDEd0McpJGvdEU57e2rbS2TcVZBCpMjM/GRoDAkSY0qqDezEk8SST5nU1FY5zL6kgDEddmb5oltlv2815BAe3BW4RoDPLzGhHtRv4cY1rovXWCgtdjQCQAqkAtEtE8/GImlfdjc36bazW8Xh1vszLbw7SXfKubvEH+HMGCQQYnwoz8OMaqWHk5YuEmeXdTj6UUVgciLeox4M7YZhZ2pjLDyMPfTtiw/wC1ciVuerll/wAfhTDg7927bDI0wokfdOh19hqKSDtK5j9rIuFZ0VlFhnWJNiSb1wyIACs0E8gOsVL2NtW07fR3kNJWzcPdF+1JCNJAkkDpB5dAO1CeYei3HEib47d7R7lrKl3QAMVJgxqUHCYMA8pNcr2Os4eDhLEW7bLavYl3ZjdaFNwLbJyosz9UHSOE1z2vtJFvXLC3QqEKC2RbtvtVLTKlWPAhc6aiCIYcFnD2HeVRXYxmIUFiAvFiByE8eU1ZF9sA7N6hbMs/ae27C2SbrpqvdRIlieYH9ToKF4fZ1jEqcLe7TD422SxmHtPaYjL2ZBGgUqQeB4iZ0QAvQVYeKxpsbN2VjSoNxWu4cnhnw4a4Ah6wE06etQKQAfmXa7eQG6hneuMHeGIYA2r9xZuKhzWyqZch4lg0ZpH3IjnSZvRvjcxFxOyJS3aJKdWYgrnI4DQkAeJ66OW/2zb9/AobVm638RXIhmdhDKMqwSYkHymqvx2z7thgl629tiocK4g5TMGDryPtUVJkZMm5ip2qeJcm6+GbH4RTKqbttszLrlJL2m0PMFT+zS1dF66tm3cDfSsHc7G5ElmsqS1u4eoUBhmPEAGt/g9vOtntLF1wqJmuqT90xmUdTmAhRqTcNS96d8Dda59HtCwHIm4pHb3QFCgMV0XgAACfPjUWBVWWRmcg/EM4Xblsyjgi4wy9w/XjloZ9KAb1XXLrb7OLJGUsT9UgA5W1j6ve9qWMPiwxZCe+TILGMpHNYMes09bk2bW0DewmIAOWbsKSCQQLYMzMrPH+ZelKopY7Y29m1cxQu7tkAySBEKtscByaDofLj/WDsO7bt2715tTbJXN04aARxJgetNO92yL2y3FkObmHvhlsXG+tbuxpbc8IPI+oiDVW2brLbKS2Vm7ynqscfGT8hRvRY5Vv0ir2pvFgHPMJ7RxHbOmUEsqyZ55oIjroRUW1czCQf9P/ALVm5jio0CBojNllogDnIGg4gA6mo+AGh4+h/SibABE7zv8Ace5MB/cfrXv3w/Wsa/ze4/21jX+b3H+yqRSSdjX7HbW8wdgbiAgnkWAPSauK1vvgjquIshY0lwunkSD6VRmAsxcQ9GU+zA1DGGPWiDHzNFQVGMS9MbicBtJcrEXghIkMy5D1ABBPmdOnOhW0tj7Pw9qFt2lWRLXO87ag/WbWNOA0qpArK2ZWKnqpIOvlUjC450uLdBBuIZUuA8HkYcEGJnUcdanBPmW3gdrPoLdzdxLsu1sWwh0lACPATwj8utC/itj9nHBHDpikDq4fsrGV3uXACFFwj6oBOYk66CNYFU1tbeDFYon6RiLt0H7LOcv+UQo9qFqParIgQcStlpcywd38DhI2eGw4u3byYlitxwqO6sqWzcb7NoKlyAATm6zXLaW3cMLdz6PChblwWkB1gsxQr/LBmeXnS9jN4r91ez7lu2QqhLSBQAoIVATLx3mMTqWbrQpljjpy169K5lDdyFsKdRmwG08Ldw15cXh0a9bTPbvIcj3CCqdncy/WJzDvEHSeYml7HY177m458AB9VF5Ko5CoeINTdi4JsTeSwjW1d5ANxsqyAWgmNJiB4kVeUmcTtG5ctpad8yW5yA/ZB5eXT24AATLu8uJKKvasoWIK6NpznjPlVhb5Yq3hsDYVcLh2w5U2EtYiyyX7N4KWa8GJBcFpJKgAkjXWqnDcIOo5/wBa5gJwYjqFt7sd2l8akslpLdxpJm4BNwiSY7xy+hoKl6KywrWB+9aiQTmW/wDDLaNtMNcfC2MWb4tMuIRcvZYhxmFphccgoRmJyJB46NFKG+mz7tjD4ZQrIhw9gXoEDtT27KrdWIDE/wB0Typ8+HWPW/gLdsA2uwbs9IgsIdm82zz5zxiaGb77YF5cZbOYWQIWftXLY7rjo3ad3ynlNBFhazHxGTUBXkeYvbsbQTCbJxV1VH0jEXGwqPOot5ULx0gFjI55OgpUdiygMSQohQSSFHGAOQnkK4nEkoqE91CxUdC2XMfXKvsK7YRVdlQtlDEKT0nSaOTFhyY3bq7sXLiZ+xJDRlJA4cjryNEMfj72zbd+wLaJ9JtFC6rDA8NGGpGUsAOWaeWrpsS7dsqqlAVFvusDxgfsUufELC3b9hWNvKUYmJ+yA2Y8eECkgx3ZzNNqVFeMSrmPSmHePaufA7Pw8zkQvodAM1y3EdSytPkKU8x8674QkugOokaQWhZzHujUjiSBx1607mZk+k91bty7sewbbReOGAR2AP8AEC5QTPHvD1qnfidbuJewy3c5K4OyuZjJdhmNxp5nOxnn8qvHda/Z+iWvo4UWsoKASAFOo0Oo48Dwqhfibg1tbSvheDkXB/iHe/1BvernqdN9wsIXctHde4ton+WDdYdYlE1q2RurhbiligBjUg8ar/4Z2UVEZlGa894KeeW2tkQOcFmb/LTnbsIEdVuOA7akmTpIn8PakLfzzR065r4iHv8AbBXDQ9sxJ0k6g8aL/Bm32m1b123pbSywjqCbaLMQJOXMTGpB561z+JiIMPbWczKQQTxM6ToIiAflTx8Fd3xYwAvssXcSc5PPshItjyIl/wDHRtMOIvquGwIP+PuLQYK1bJGdrysg5wqvmbyGYCf5hVIqLl05VK9+A0wASCTJPidT6UyfFfeJMZj3KBosk2VbNKsqnUhY7vezayZEcIpPS5FFbkxfOJ0x+Ce02RwJgHQzoeGtZtXFXQkTx1FbZsx1/wCOld8LhgW1K6wNQDzjnVW65lWG7ib3LZXihHdzfVYd373l4+NcPpKdR/q/OiT4d2AJAZQCFz8gM0qNNPq8OGoor9JxP3h/muUHesr6P6wVawsHgBWowY6VPT15VF2hdyLpxOlKKzMcCajIqjJkHHMo0Xjw/pQ6a3Y1zIrRVdoxEGYsczYisM0V6tHNWlY5fDdjZvNjnUdjh7dxpYAh7kAJbXN9rMQZHCOImmbE70PhsAqW8YbGJthndVFm8L9645uNBBZhxOsADnMVU0DwrIXpU5kzVzJqUNnN9H+kd3s+17Ljrny5+EcI51M3b2Dcxt8WbZVdMzuxhUQcWP8AQc/nT5tLdJbGysTbW+LxVxiM2TJGUAFYzH7MwaG9gUgQtdRYE4lc7P7N7ijEXLi2wIJUFyABooBOgn2rniAuZsk5JOWeOWdJ8YitbWk6Dh8+tdsNZzGPc9BVuuYPviZwWELnU5V5t+nM0au7qXCoaytwrGpdQJ8teHpRzYe7j33s5ICGSI+yEaCT1JIj3NWzs7H28jKPsQGDCPxpc3HPtja6cY5lW/CywynFKcykdnI5EfxJ/D5UT+IO2rNnBpYW2hv3Q6lso7lvMcxnmWmAPM8hLTs1bX0y8qiM6K5jkQWHzn5Ur/GPZa/RrN1BpbuFCecXAT+KD3oNV/8AH+8FdYiqKfIMqRo512TCNlzgPl+8AYB8+tF9zdjnE4kKVLW7Y7S6AJlBy8ZMCOk1feDu4fsUUqFnQJl6acCAY9KZst2nAEiqneMxb3fxDXbak6N2ayhYaHrOsqYmuO9Nl3s2wLhGa6iExowJAiNSFBI4cY6UrbxZcBj1eyQtu4pZ1AkKQdTHjMwPGt97N6bbLbtE9qpIZ+zcDu8QFeCAx0YaHhqNaCFyQRHGtwpDdiL28e4mNwjRcsMUmFu2++h6ajVfJgDXbBbmY22VvHD3co1JNpxA66rHjVgbgbXxGHYF8Q2Jwly3mw3aEEq8jMrky1t7YlSgJElY8LFTePuZybZHQGJ8jJph3AOMxOuskbgJVe729N3DIQttsRZAPeWRB4nXLwmT1FVhtvaz4m/cv3IzXDJA4AAAADwAAFWz8VcShRb+DY2brFxfCsVD5VmWC6MwBENzBgnQRS46VNZPPORIu76xLK/+k8eMPgThbbOyJcZoKqbVx3FyCWYA6ZBH8p66PGBa+bQ7fBvbuiCRKuhb7y5GPPrFKG4nxH7O2LOImVPdefrDoZ5+utWLg94bWJRlRtSp9jpPQ+lUbaeG7hayy8p1EPamwztDGWU7y2VBa/cIOqyO4pHFiJAjhM8qthtqqihUtwigAAECFGgEHlGlAdlbMdQ3ftr6n56aUs299MO9/wCjrcLPnyKQDlduEI0QZOgnjy40IPaq8DEKa6mckmEMb8LdnYyXw4u4eSzF7ZBtkk8ArSIBnRIA1HSqy35+HOJ2dDlhfsmf4ttCMnCO0GoSZ0MkcaYsTvq+DvsGuXXKROFv2lUEmGGW5ZK5TB4lSOoNWRup8Q8HtAdmDkukQbF2JbqFP1bg8tY4gU0hyOYpYqg4E+aMPYZicisxALGATCjix6KOZOgrpkLaDQ/vSvoLaHwpwRZ3srdtltSlu4VA/ujkP5eHTpVfb0blWsMj3rdy6zJLZLsNmI1ykqFbXzmqWOF4MmuktyIgdne+8en1jw6eVdu1xH32/wA5/Opq7fsRL4Uj+7eYD/UpPzrf/wCoMJ/9s/8A+b/1oX8T+WExV8yXh8TbB+un+YfnQ7b91WKZSCIPAg9OlRP+mXv/ABn3H50Y3X2YGulb9qQRILciDw06g/Kgqtdbbw2f+JcvZaNhXGfvFo1gVb+F3Ywh44dPn+dcto7tYZBmt2UVhqCJ0I1B40f8Ssj8E/yJWeG2LiLn1LFwjqVyj3aBUXH4NrTlHAzCJ58au0XFyBuomkLF7u/ScSzNcKhuED7unOuW/LYM59LtXjuJE1YO6u6WGxGGV7gcOQTmV45mNDI4eFcMXuAoEpfP+JAfmCKP7r2hashJJKyJ66n2qzWDHtMiughvcJEsq2zle3YTt0uEFluMAZEDQqoJkeca6ammHG4+1iMN2dxGtJdXvjMAwB0IzGQCDpr01pZ25iP49oeJPrwqbtnZ1m/bC3pVTqLgAm2+gnX7LCARwkDnqAMM8xlTgFQP6RPxex8Gl64i49HtBoV+yuFv73dRlZRJEhtdYA0pm2F8L8RdXPavYW5bKlluJcJU6wqkZcyseMEaQZ10pK3g2I+EdQXR1cEoyniBHFeK8fEeNSt3LdxFfEDE3sJbXu9raDE3bujCyoVlDNBzamABJ404MMJnHKnqWjuTgr+Hsst1QHQuVQEGIPeEqSDLa8edFcQA5yXPtSxI5iD05SesjThUbYeKW5YsXEYyUUg8eQkHrrxoVvNvPcwji59FF2yxyOwbKBc0YIxAaDlM5WAmRE60mo3NgTT3itMmY3SxS/TrxU93KttSeeQ6+fe586N7zbvPi8LesLdZnbvW+0ChQysHyjKqxIGXMZInzoVsQ4XGKt/BA2TZdTew7R3UYxmQjQrPL5DQF92dZ5nUxHl4UtcrV2AiYGos/jZ+ZWvwz2Ffwn0gXbZtYhmQANBm3EyIJkSW4c/KnS7bEMtxBcCgGWAiRw9Rx/rXba+Ci6XJMsF1nhEiB+PqaWt4HuOOwsue1vEouYnTQkkxqNAaIbCxyZsadwKdx6id8S8GA4uuxFxgYT7qcZbmCTMVE3Y3HTEITduXbVxYLW8gUhGGZD3xzGswflUrGbnk4eb9wrcYjKImFHEEc+7PPSK6W9sHBvZtxcxGMS2tpxmIWT3kstAL3mQsQIyxmyy0aN1jKYBg7CN4ZhwZL3U2Hdw1+5ZuFHsZiOBDZnAAI8GVYOvFR401jA2igtjOqAtlCsQwIjpqIjX9aV8bte+l+wuPGGssW/sLYbtLeYEJdumWCxwC5pAcmBrTTjsSwtksyqFBLOAAco6n9KDdlW5jOnZSpx1EHezGKzvbt/WEh210BUKFHvJPUr0qvmEaUz4bDX/42Jt2Vu20lrucZgiudGZQwaOOo4QSYiajXsDZu2+1SbJR1W+s51VX0W9bkhsubRlJJErB1gMUrgRTUPvaAA9Ft1sc9jFWbqCQjhnWAQyf9wEHT6mYTy4iDRe5uSQVAvqSTzSB/wDsaI7nbJW2zXCwcklVYCBAMEiepH4VZ7ABKV0szYjNvburbfBXbVu5nxVh7mIhn772M7QIZpZBaKkMJBKxxMVT+bmD4gj5EVZe28ELYF7DXGw98aK1tisgmShA0gnXz1qsbzEkkmSSST1JqVbIkWoVOJP2ttq7iAgvEOyTFw/XYHLoxnvRGhidTJNa7LwL3iQkZlg6mPY8jUBVimfcK1N5/If1qHO1cyK13OAY67kfEq/hLi4baOc2+C3X+vb/ALx/7icNdSOp4Cxt/tiLiMNccNldFLyODqozEGPAaH+lIu3dgnEW7dmP7S5bWeaqWXOR0OUGn3fDEBMBfg5R2RURyBGURVdwes5hShrsABlH9z7/ALt+dbZrf3l91/KuPbn/AMjf6f8AbXu2P33/ANP+ysvB/f8AqN5WEcvhU2zhysM0JzAPE+QiY8TA8a7dqF/sxB++0FvTknpr41wIJ1mSeM0nuAj2DGjZl/rWNrv3TUTZd3hW22sR3T5U8DlZTzOb3MthZ+6PwFC8If4iD+Uz5mDUnFnN2dvqBPkBr+XrXFhF8eR/pRB3BtJ20sTCGOlRdkg5YqJtK+XOURoCx9P1pFwG3sRbMrdPUhgGBnlqPyota7iceIC2wJgnzLAe2pNwmJAET68KJWnGTr50m7P2ldfC377qCVJggQNAp/E1rZ3hxPYdpktZNRPenTwHLx4CNSKipWLP9/8Ayc9iKqn5Ej3MDYubRi5FuwqF7pBywqg8PEtlEDXWpG2N6LF0LYs4UJhLSOtlCxz9o+UnEOZMvK6DkCwkzFKWPxRutmaJ8PU/1NFN0tjNjMVZwyMFN1iMxEhQFZy0SJgA6TTyZAxM5yCciSdl7zYjD2TZtsACZUkSUn62Xlqddec9aY/hli7TPjreLYmzdwly5dLGdUZDn6lwGJBmZ+UffXcu1hLC4ixiHvJ25w7i5aNtluBWbSYzL3TwHMamky1dIzQYDDKfESGjykA+gqQADkSCxIwTH74Lqxxd3jH0V83Sc9iP61dmzlgHyqqvgth8tvFXz9prdlfMA3H+TJVtYX6vnWfqyN4+0Sux6g+0Gbw2gvZtEJmKseS5tQx/xAL/AIqgbAwyPiS6d8IrAuOAcwAoPDNlzSBwBE8RUzEbz2e2v2bgISzlV7hgqz3BmFpVEsz5ZJEaAeNGcLfQ21ZMpQgFSkZSpEgiNIIoXQ5hxcy1mvxAe8O7NvEdm05HDrmI+2sjMp8xzqldz9rrb2smJuRGfEXWnqbd5/ea+gbL5ircpBHyr5Xxkh2jQhm/E03pDwZShywk+9tBbq3Gu2y+IuObhulz9qCy5OHXUk8hFaYral57a2muMUXgpPThPNo5Tw0rpuvss4rE2cMGCG62XMRMCCSY56A6U275bjWcNhnxGHuYki1e7G4uIt5JPJ7ZyrmWeeoPXTVvGYcEjqCtlbwDDfTrZIy38Jdsx1uEBU9peoG5mEF58TaYwHwl0TxghrTA+hApeumWmmr4eL/Hunl2DKfV7X9Jqh9qwi+9wIVW6VWzJnKQCeuhWaVcfirmExFxbTsozZgDBEMA3AiOcelM+JWFC9H/APka125s63de21xfswSCQYHL50FWHZjdiEj29wdu/fvY13W6ZSMpgRx4xHhUzanw8IGaxck/cf8AowH4j1pp3U2MlpJVcoJkCZjzJ1Jo3eEVT1TnjqW9AFRu7lEY/BXLLZbqMh8RofI8D6U2/D7DMrFmEBoy+IE60ybfVXEEA+BEil/aeNvYe5aSyo1SQcpYkzBAA6ae9c1vqewdyi1Ck7z1LSwDfxbXSf6Gg3xo2wLeFWwpOa64/wAqEOT75R61Wp3qxa3kuNdc5HVsg7gOUglDA0mCDNOO39rJjXW6kZMvdBgx1B8Z41Dv+Hry3zJ4vf28cSrxiW+8az9Jb7x+VPDYNT9lT6CtP+np9xf8opb8cn8sn8E/80nAVtH7msadfxrZT4/OskzXxCeyhMitdqL3G4mAaSNs7evJeZbN1lUAAxHHnxE+HpQttp4gzN68Z4jMdfSa2adMxrBJmdZrFViMSTtDei6zBrf8OBE6E8uogcKj39s3HCs9982vdVcpGmksAJk8taLbO3ct3MOHuZ1ckkEGO7wAIIPSetScDuzY7Mu4LGTBJI0HgNOM02DWvAEUK3NyT3Ju7NonDq7kszySSdYkgD2/Gg13ca9xR7ZTkWzBgPEBSD7+1NmBsgWkAEDKIEcBRG3/AGQOsQTSGitLWWH9f8x3U0jYgPgQNgNmKuF7EmVKsG5TMyfeq7x2yrtnW5bYA6B47rHwbh4xxq00TuR4Urb/AOIlMPbERlZzrz0UeXP51306ws9n3/zKa+sBF/QRJYaUc3M2vZw2JW7iLdy4gBg2nKXLb6FbiGQCQREEwQxmeFBYitSB5VrTLj/8Rt+7eNw+HsW2xFwWizvdvrbVnY6KMtvu91SROnLjxpW2rgewuta5plDf38qm4PR8w9K7bi2LbY2297W1ZV8Q4+8LKNdy+MsoEeNcLTPev5m1e45doEyzEuxjnzMVM6XLuHs9UwVu02hBLP4XHyueH3QUQ/3DTW/arbItuueO6XWQDykAjN7j+lLW5uDZLVosrANZUMTrDiImDoWVmk/yjwpp0iDr0I4+nXyGvpwx7jlyZlWt7y0TMJavIEwrjKCRdbELaF17l9yRdvZ3Kph2WSRKscsZZIy0S3r3kt7PwtqxhuMLat/ayKojMSeYUeJJ9aLYnGIiFrjoFXizaR0BBXj7Urb/AOzDcw4cW7v8M5/qFQV4HlxEzrHA1ZSXIz1C02l2AI4jJuNtNb2EtnNLJ3G1kyvCekiDHjXz9tu1GJvoOV64vs7CrS+F20crXbaicwz5RxGXQacgep6Uk/ETZpw2074jRn7dPFbn8Q+mfOv+GnNMMFh9o2F2WMBAW622hhMXYxDW+0Fp8xThm0I0JGhEyPECnLfb4iWcXhHw6Lirhe8LofE9l/BA1yW+zHDiNdYJ1PCq7U9K1Y+dNQkmYbD5rNy79x7af5xeP/8AMU4fDuz3b7n+RR6Zi34rSjhcTlw9y3/5Lttj5W1uj8bo9qfNy8GbeF7Q8bpLgfygm2PcqT60K04SMaZc2iKG28W64y5laAGH1pKjRRqPM/Oiu7mPvY3E20fKFSWOUESOGUyTzg+lF7+x7V2zeOUB7gJLc5U93yAgaCo/wwwoW7dZyAVyrHPgTMHXn8qB6qlCB2Mf3jHpsLRk8HP9pYlqxlWhm0sVlFGMViQF0NKGLOdiSTHL86VttFaZjiIWOIP2ziCttnGrGFUfzMQAB6mol3YOKfCZWYPcUl1IZs2sZreuhU66aa5eQqZjUQdmzsAquDLEATDAfjTJgcQhHddG04BgTVdG527vJMrfWGOD8SpNmbKvYhslq2zNzMQF65idFj3p9t7vjCWUUNmaSXPIsY4DkBEUZ2Jj1N64ikEq0MOhIDf1rfeJeHnRNXYXQiU01ARs9xedK17M/v8A4ruqeXzrGXy+dZAMezJIwp8PatvoxH7/AErsJ8aw068aoMy8E7b3PF8dpaIS7GoP1X8+h8f+agbqbEuW7ly5dXLkBVdQZYxJEeH4074du7SftDelLS3LZR8xZoYQQdfOR04Vv1sxXaJl2JWrbzxIV/ee0EKw+YSPq8TJ1meFb2t47TWktKtzO0KPqkSdCZB6mkYuToSTR7cfDZ8UpPBFZ/X6o+bT6UaxVrrLfAi1dru4X5j3iPqMBI7pAjjw0iqz/wCrX+zy9tdyxwzmPx4VbwZegqnsbYkM6kZS7BRzgkxPpWf9J/8AoH9P/Y39S42n7yy/pZWx2nGLecjyWedJLDEY0pFuSqhJXReJMyTE68KsbCpbe0ugKMg9VI/Kl3cgBQyAyEuMoPUA6H2qugcJvwOc/wCZfVoXKAnj/UXr+6eJQTlU+AbX5wKB3gUYq6lWHEEQauvG25E8KW8VYQuQwUyV4gfzGfkK0BqT8RRtIPBiDs++bfaNBhrT25jTvjJx8ia77Ptlbb3+GX+Fb/muuDp6W80+JTrTnvNhWuYdbVpCz3LttEA6k6eQnT1qbvXspMHh7OFUgm0Azt966xDO3yEdAAKN6uV3QPokPtzOe728+NK27ede6AoYL3jHU8/OBNPuB2hdAm8oZftMoAI8SOBqqtmbdt2L622TuypzA8B5RqKsTaG3rC2XcXbZWOIYGTy4fhWe9ZJziEOj07KVxA/xNu5m2fcJcWGuMzsphgAbWUg8nCFyPGaY8bua1pO0wm0L0jvTduFs08BmQjTwKt5Uu2dp2cVhksOmfJdV7ZnUEToR4yRHQ+FM2ABgO/EjQdBTpZa0HEDVp+do6Exuv2WHL50trdvQbtxRGZgOY4Kuh0EAEkxqaCfFXAW8ds+1tDDkP2MqzL9q0WyMf8LifIuaTd89ui7eNmWBGZWUNIYkkKDAGmWCR/M0zVmfCjBo2z7uGcZrZZ1IPNbi94epLe9Rp0KtljyZFta7iydT55ykcqwfKmzebdG5hAxVjcCEhweIiQWHUaf80B2ZgbmIMWl8ydAPM0cMp5zKmtgcYnTd3ZD4vEWsOmjXGyzxyrxZv8Kgn0px3k3qSzir1i1bm1Yy2LcNAAtKEIOh+0DTZ8Id0zhhfxd2C8G3bjgFEG43qwy/4D1qq9pbAvdq5BDszFj9mS2pOpjjPOofaRg+ZevepJXxDe6W0C9vEG4wAXvCdMoYGR5DKKU8Q+di8cTInjRL/ozWbN25dE5ckqrRxaAJgg1tgxbxmKYFeyVpK5I4iORkCRrA4UCpVVncHvH9hCWF2CIRz/kz2ydv4lWS0LrlGdQQe9oSAYJ1Gk0/9jHDh61y2Nuph8OC6h3uQQGuEd2dDlAAA8+NdrJ0A1009tKy/qhB2lZpaBWUENFTfpyFtJGhLMT4qAAP9RpUtWyGUqcrToRoR4ginnfLB57OYfWtnN/h+18tfSkEPzmnfprA0ADxmI/UFIuyY1bFvvhTexLZrpzKHExplDE8DqC8ehonht72xt4WxaFtACxlszGNByHM8BP40B3TxfaG/YuGQ6SPMAIfWI9qFbu40WryXG+rqD5EET6VZ03+opHPj+o4/wCpKWlBWQeD3/zzLGNutOz8/euzXK07XzrAGZrnEkCela4gNkbL9aDl6TGnzrTN5VnOfCrAY5kkiKFveDFpZzC+hEAaqCdQdJ66HSKWLt1nMkySTPmedEtsYaL11V+qGLceoDEe5IihtpmRgwMMpkQYKkagg8iDrXp68FQR5nnbWbdtJ6nay9tVuBklohDJ7rTzExwqRsDaBsXkc6Ie6/8AdJ1PodfSib4T6VbRrS2gzHvgEIwfgfrEBlMAjLwmOPGPY2VrkuP3RJgDNw5CDIJ6x51LbWUhpChlYER7a+I0iD8xVa462oYopMDQyOfh4TTdsTKpZEzrbAEByTJ5kSTE9NKFYjCIrlhlJPUT+VZunK0WMucx+9WuQHEPbC2gWwyxAAGWF0iNI8Pyio3w+WM4II73PyHvXHZhKIdNCSYAgelEN0I1j73zgVy4BbHRMIoJKk+I64gd3XpSbi//APWi6yVJB8AdfxHtTzctylLuKwQGMtt0tv8AMpRBCMMyVhbB4rxA4+NLW9lruqpaJ1JPXUmfM07YbEhV0XujSeZ6sfx8qXN97amwzEd5TpHpofQ/MHrUgGQ49srm4g4F1zLpqdGHEQeo4Vxxd/OdEUEcck+5kn5VpechieEjSPau+zMRct95GRSrZhmVWMx0cEEeY4inF4GTMljk4AjvuzdC5WmFiT/MOOX1Me5psxO1otnL9bKeEaN4eAM+w60s7JsFkttAGfWBw11o9ew0KZ6Uk7czVrHtlaYfZpN5WmTm4c+k1dm62IOHtwuUTxkcxpVX7vLnxR1EAmI4jWPerDtWSQAJAOkdBpp6DT3qd7ZzmQlabSMQdvTdzi67QZk6cIiP6UpbgAKhUjUHUeevr09KP7zWLhtNbtIzswyoqiT3ienACT5UN3W3YxqZs1m4x+1qGjUwNCSedcAShP6yjkLYv2j3hsQqqUDGQTmAkAmYPmJqvN98QcPcS4ihlJjjH8w115fjTvYs5k1nMJnr4+RnX0pU+IeGH0eSDCurGOMTBjlzYjpNdWRuGYS0ew4ire22b+DxakBdbRAn+caeJ06UJ3cJ+k28pgyT5wrGPWIrXPbVLgUkmVyF1Ex3p66x7T61O3RwQe+rN9QBwdeRUgz4d6J8aYIFaOR++BM8MbHTP75lrYa5mSeomh9txrpzP4mq6t7TxOHLdk7C3JVSe8pEmI4rMdNaad07jNZDMzMxZiTAiZ5aVnfUKcVA58zR0l4awrjmF7l0GQR+FVde2RdFxkFq40MQMqMZE6RAOkVbNwafpXLZLZcRHDMKX+n3em5X5hdbT6qg/EQ8Tsm+jWbxt9iwtw08dAygkTP9nlGsGTQzAYAOCYOkD1J1/wBI4VYm/TkAAAMzmACJEQSdDSZhhcsAqFjOV4wTE6CQdJmttWJBaZNiAMFj5sux/Bt5hqVB5yAeAPjEVI+jr0rsY/f/ABWuYdf37V5d23MT8zdVcKBBMmo2Pvm3bZ4mBPrW4BrDNAk/KjKRuGepRgcHEQ3QMzgt2YYycwIE8e9AJEdY8dKk47dfEWkNx7LKoMFpVl85UnTlPCdONNOPwyXgcyrmM9/Kucg6wdINCr2wsxzG45aNS0Gemp1GmnGttNbV1mZLaO0DOIu4TFOryhCzxBMKfPlTTbtEOFbJmAk5DI8pgVjCYIWSSqozD6rMPq+ka+4rZDleeZOvKSeNB1Ntb/l7h9NVYv5upKgLJightk0xfRAykkmoBwI60otgEaKmdriZUnwqPuxjRbu5W+0RHn09vwomcMCInSKGY3YpK91gpkEEciNQfCrV2qODKlSORLPvXl7IkEcKrlN6Q98udLYHZg9SSO95cBUPE4jEvhxYZxmzktcDEZrcQLZUKBx1mdeFaYbYX8NhIiOFNGytezBZsJ9oljWroFs+VV7vRtQMDaUyZEx9kAkgHx/pQu7axITJ9IeBoFzNEef9K6YHZsCDBPM1YsijOcyC7P7cYgW+NNQfCtrNt1hjbbL1ZTHvwNMq7OHh0qZi7DG3kLHL90aDryFcNamMQB0jbsiF9zcYt3s1kSigMOh4f0o/vRiUtWySwgc6rWwtyw+eyQDEEEnUe3zrfHbTu4rKr5VRSCQCSWI4SSOHhVPa3PiH3FePMmbk3ALxJ0zTE9J/WritWwLWbThVHYlDaVbiGGQ5h0M8VPgaaMH8Qx9HOZH0GvDiPGasBv8AcJXdgbTHK3sGxdU3sTLk/wBjZLEJE/2jKPrmdRm0EDSdab1xlvCYJ8Rc0VVLn+Y8FUeJMAedJnw/xH/UMILgGS7absj91gArCefBuPyrpvTaOLsLh7ruqW2/7eUZiNBMqZA5cKfrUKomfYxZjmLHw6x9y5cu9uz5sQz37UjuOMzC8UPUOR3ekmpW/wDaBw14HkhPtrRvF2LVu1s3IpH0cOqk8SCrI8nnmYBj4ikrf/bBYraEg3DqeiqQT6mlbQPU4jlTH0iTEfZdm3lJvLmEjTNlOgPAgiOM69BUzZpym6+HQvCRBIhQWAB45mgxw8DIozbJYguqXF5q6gcwZBC6HzBrk+yhnY2mNtWWMs6xoYmNdQDMcQOlSb6mHuP9IIU2KfaP6wFiNjXkAzK5JAcFQGWNeJWVWDyJGkdRR7ca/BuWmII0YQeB4NHXlw8a1wOyVUFbhLqxllzEAnjOhHT106CjuDwFtCMltF0+yDMTwkk0vqtTTZWVz9ofTae1LA2ISu3F01j3pX3tZ1a1dtMwPeXuk8u9OnhNMRQeNLO915lexkd0/tNVMHgAdRrqCR5Gs/RLi8Y/X/qPaw/wT+/Mh7IxtzF31S+RdUKSM5jJEagrBM6CD1pnwWwLNtw8CRw6D3pR3a2q30tM5Z802wWMkZiDqeeoqxAk9femfqNtiPtBwCItoa0ddx5IMxPj8/0rXWt2Stcv7isoTR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15793" y="4191000"/>
            <a:ext cx="80186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Garamond" panose="02020404030301010803" pitchFamily="18" charset="0"/>
              </a:rPr>
              <a:t>For Athletic Eligibility questions, please contact:</a:t>
            </a:r>
          </a:p>
          <a:p>
            <a:endParaRPr lang="en-US" sz="2800" b="1" dirty="0">
              <a:latin typeface="Garamond" panose="02020404030301010803" pitchFamily="18" charset="0"/>
            </a:endParaRPr>
          </a:p>
          <a:p>
            <a:r>
              <a:rPr lang="en-US" sz="2800" b="1" dirty="0">
                <a:latin typeface="Garamond" panose="02020404030301010803" pitchFamily="18" charset="0"/>
              </a:rPr>
              <a:t>Mr. Matt Louis, Athletic Director</a:t>
            </a:r>
          </a:p>
          <a:p>
            <a:r>
              <a:rPr lang="en-US" sz="2800" b="1" dirty="0">
                <a:latin typeface="Garamond" panose="02020404030301010803" pitchFamily="18" charset="0"/>
              </a:rPr>
              <a:t>mlouis@lmsdoh.org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3886200"/>
            <a:ext cx="77724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305800" cy="7461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Honors Diploma Requirements</a:t>
            </a:r>
            <a:endParaRPr lang="en-US" altLang="en-US" sz="4000" b="1" i="1" dirty="0">
              <a:latin typeface="Garamond" panose="02020404030301010803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305800" cy="4648200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altLang="en-US" sz="2800" b="1" dirty="0">
                <a:solidFill>
                  <a:srgbClr val="060606"/>
                </a:solidFill>
                <a:latin typeface="Garamond" panose="02020404030301010803" pitchFamily="18" charset="0"/>
              </a:rPr>
              <a:t>Must earn all but ONE of the following: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English: 4 credits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Math: 4 credits (Algebra I, Geometry, Algebra 2)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Science: 4 credits (Physical Science, Biology, Two Advanced Sciences)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Social Studies: 4 credits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Foreign Language: 3 credits in </a:t>
            </a:r>
            <a:r>
              <a:rPr lang="en-US" altLang="en-US" sz="2800">
                <a:solidFill>
                  <a:srgbClr val="060606"/>
                </a:solidFill>
                <a:latin typeface="Garamond" panose="02020404030301010803" pitchFamily="18" charset="0"/>
              </a:rPr>
              <a:t>same language or </a:t>
            </a: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(2-2)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Fine Arts: 1 credit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Grade Point Average: 3.5+ (unweighted)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ACT / SAT:  27+ / 1280+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822325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Weighted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3352800"/>
          </a:xfrm>
        </p:spPr>
        <p:txBody>
          <a:bodyPr>
            <a:normAutofit lnSpcReduction="10000"/>
          </a:bodyPr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Honors, Advanced Placement (AP)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60606"/>
                </a:solidFill>
                <a:latin typeface="Garamond" panose="02020404030301010803" pitchFamily="18" charset="0"/>
              </a:rPr>
              <a:t>.05 added to GPA for passing grades per semester</a:t>
            </a:r>
          </a:p>
          <a:p>
            <a:pPr marL="205740" lvl="1" indent="0">
              <a:buClr>
                <a:schemeClr val="tx1"/>
              </a:buClr>
              <a:buNone/>
            </a:pPr>
            <a:endParaRPr lang="en-US" sz="2600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College Credit Plus (CC+) courses</a:t>
            </a:r>
          </a:p>
          <a:p>
            <a:pPr lvl="1"/>
            <a:r>
              <a:rPr lang="en-US" sz="2600" dirty="0">
                <a:solidFill>
                  <a:srgbClr val="060606"/>
                </a:solidFill>
                <a:latin typeface="Garamond" panose="02020404030301010803" pitchFamily="18" charset="0"/>
              </a:rPr>
              <a:t>.05 </a:t>
            </a:r>
            <a:r>
              <a:rPr lang="en-US" sz="2600" b="1" u="sng" dirty="0">
                <a:solidFill>
                  <a:srgbClr val="060606"/>
                </a:solidFill>
                <a:latin typeface="Garamond" panose="02020404030301010803" pitchFamily="18" charset="0"/>
              </a:rPr>
              <a:t>or</a:t>
            </a:r>
            <a:r>
              <a:rPr lang="en-US" sz="2600" dirty="0">
                <a:solidFill>
                  <a:srgbClr val="060606"/>
                </a:solidFill>
                <a:latin typeface="Garamond" panose="02020404030301010803" pitchFamily="18" charset="0"/>
              </a:rPr>
              <a:t> .10 added to GPA for passing grades per semester that is equivalent to weighted courses at the high school.</a:t>
            </a:r>
          </a:p>
          <a:p>
            <a:pPr lvl="1"/>
            <a:r>
              <a:rPr lang="en-US" sz="2600" dirty="0">
                <a:solidFill>
                  <a:srgbClr val="060606"/>
                </a:solidFill>
                <a:latin typeface="Garamond" panose="02020404030301010803" pitchFamily="18" charset="0"/>
              </a:rPr>
              <a:t>Classes 2 credit hours or less = .05</a:t>
            </a:r>
          </a:p>
          <a:p>
            <a:pPr lvl="1"/>
            <a:r>
              <a:rPr lang="en-US" sz="2600" dirty="0">
                <a:solidFill>
                  <a:srgbClr val="060606"/>
                </a:solidFill>
                <a:latin typeface="Garamond" panose="02020404030301010803" pitchFamily="18" charset="0"/>
              </a:rPr>
              <a:t>Classes 3 credit hours or more  = .10</a:t>
            </a:r>
          </a:p>
          <a:p>
            <a:pPr marL="3429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9600" cy="669925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College Recommended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153400" cy="4038600"/>
          </a:xfrm>
        </p:spPr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4 years of English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4 years of Math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4 years of Science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3 years of Social Studies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2-3 years of Foreign Language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1 year of Fine Arts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73075"/>
            <a:ext cx="8153400" cy="6699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Required Courses for 9</a:t>
            </a:r>
            <a:r>
              <a:rPr lang="en-US" altLang="en-US" sz="4000" b="1" baseline="30000" dirty="0">
                <a:latin typeface="Garamond" panose="02020404030301010803" pitchFamily="18" charset="0"/>
              </a:rPr>
              <a:t>th</a:t>
            </a:r>
            <a:r>
              <a:rPr lang="en-US" altLang="en-US" sz="4000" b="1" dirty="0">
                <a:latin typeface="Garamond" panose="02020404030301010803" pitchFamily="18" charset="0"/>
              </a:rPr>
              <a:t> grade</a:t>
            </a:r>
            <a:endParaRPr lang="en-US" altLang="en-US" sz="4000" b="1" i="1" dirty="0">
              <a:latin typeface="Garamond" panose="02020404030301010803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95400"/>
            <a:ext cx="8153400" cy="457200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English 9 or Honors English 9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Math: Algebra 1, Geometry, Algebra 2, Honors Algebra 1, Honors Geometry, or Honors Algebra 2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Science: Physical Science or Honors Biology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Social Studies: World History, Honors World History, AP European History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Physical Education</a:t>
            </a:r>
          </a:p>
        </p:txBody>
      </p:sp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371975"/>
            <a:ext cx="30480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473075"/>
            <a:ext cx="8153400" cy="746125"/>
          </a:xfrm>
        </p:spPr>
        <p:txBody>
          <a:bodyPr/>
          <a:lstStyle/>
          <a:p>
            <a:r>
              <a:rPr lang="en-US" altLang="en-US" b="1" dirty="0">
                <a:latin typeface="Garamond" panose="02020404030301010803" pitchFamily="18" charset="0"/>
              </a:rPr>
              <a:t>Physical Education Requirement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153400" cy="5181600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60606"/>
                </a:solidFill>
                <a:latin typeface="Garamond" panose="02020404030301010803" pitchFamily="18" charset="0"/>
              </a:rPr>
              <a:t>Physical Education (full year)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60606"/>
                </a:solidFill>
                <a:latin typeface="Garamond" panose="02020404030301010803" pitchFamily="18" charset="0"/>
              </a:rPr>
              <a:t>Summer School PE (Virtual):</a:t>
            </a:r>
            <a:r>
              <a:rPr lang="en-US" altLang="en-US" sz="3200" dirty="0">
                <a:solidFill>
                  <a:srgbClr val="060606"/>
                </a:solidFill>
                <a:latin typeface="Garamond" panose="02020404030301010803" pitchFamily="18" charset="0"/>
              </a:rPr>
              <a:t> </a:t>
            </a:r>
          </a:p>
          <a:p>
            <a:pPr marL="34290" indent="0">
              <a:buClr>
                <a:schemeClr val="tx1"/>
              </a:buClr>
              <a:buNone/>
            </a:pPr>
            <a:r>
              <a:rPr lang="en-US" altLang="en-US" sz="3200" b="1" dirty="0">
                <a:solidFill>
                  <a:srgbClr val="060606"/>
                </a:solidFill>
                <a:latin typeface="Garamond" panose="02020404030301010803" pitchFamily="18" charset="0"/>
              </a:rPr>
              <a:t>Application and Fee required ($105/Session)</a:t>
            </a:r>
          </a:p>
          <a:p>
            <a:pPr lvl="1"/>
            <a:r>
              <a:rPr lang="en-US" sz="2200" b="1" dirty="0"/>
              <a:t>Session 1:  May 30-June 14 (12 days)</a:t>
            </a:r>
          </a:p>
          <a:p>
            <a:pPr lvl="1"/>
            <a:r>
              <a:rPr lang="en-US" sz="2200" b="1" dirty="0"/>
              <a:t>Session 2:  June 15-June 30 (12 days)</a:t>
            </a:r>
            <a:endParaRPr lang="en-US" dirty="0"/>
          </a:p>
          <a:p>
            <a:pPr marL="34290" indent="0">
              <a:buClr>
                <a:schemeClr val="tx1"/>
              </a:buClr>
              <a:buNone/>
            </a:pPr>
            <a:r>
              <a:rPr lang="en-US" altLang="en-US" sz="3200" b="1" dirty="0">
                <a:solidFill>
                  <a:srgbClr val="060606"/>
                </a:solidFill>
                <a:latin typeface="Garamond" panose="02020404030301010803" pitchFamily="18" charset="0"/>
              </a:rPr>
              <a:t>P.E. Option 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MUST complete two full seasons of a sport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CANNOT combine P.E. classes and a sport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MUST be OHSAA sanctioned and offered at LMHS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MUST complete two full years of Marching Band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60606"/>
                </a:solidFill>
                <a:latin typeface="Garamond" panose="02020404030301010803" pitchFamily="18" charset="0"/>
              </a:rPr>
              <a:t>Air Force JROTC – 2 years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60606"/>
                </a:solidFill>
                <a:latin typeface="Garamond" panose="02020404030301010803" pitchFamily="18" charset="0"/>
              </a:rPr>
              <a:t>Kinesiology and Fitness DOES NOT COUNT</a:t>
            </a:r>
          </a:p>
          <a:p>
            <a:pPr marL="34290" indent="0"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3075"/>
            <a:ext cx="8229600" cy="746125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Elective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4648200"/>
          </a:xfrm>
        </p:spPr>
        <p:txBody>
          <a:bodyPr>
            <a:normAutofit/>
          </a:bodyPr>
          <a:lstStyle/>
          <a:p>
            <a:pPr marL="34290" indent="0">
              <a:buClr>
                <a:schemeClr val="tx1"/>
              </a:buClr>
              <a:buNone/>
            </a:pPr>
            <a:endParaRPr lang="en-US" dirty="0">
              <a:latin typeface="Garamond" panose="02020404030301010803" pitchFamily="18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dirty="0">
              <a:latin typeface="Garamond" panose="02020404030301010803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3F9C22-85E0-41FE-8C45-76B4E9865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073" y="1244600"/>
            <a:ext cx="916814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49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73075"/>
            <a:ext cx="8305800" cy="6699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Online Elective Courses</a:t>
            </a:r>
            <a:endParaRPr lang="en-US" altLang="en-US" sz="4000" b="1" i="1" dirty="0">
              <a:latin typeface="Garamond" panose="02020404030301010803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153400" cy="274320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Course descriptions are listed in the Little Miami course guide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Course fee is pending, but will be between $280-$560 per semester class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Course taken during school day 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229100"/>
            <a:ext cx="1943100" cy="1943100"/>
          </a:xfrm>
          <a:prstGeom prst="rect">
            <a:avLst/>
          </a:prstGeom>
          <a:effectLst>
            <a:glow rad="127000">
              <a:schemeClr val="accent1"/>
            </a:glo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153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Scheduling Process: In-Person Students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480060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All registration forms are due Friday, February 24, 2023 to LMMS social studies teachers.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Counselors will meet with students individually on March 2 and March 3 at LMMS. 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During these meetings, students will receive Override forms, Online elective class forms, and Summer PE forms.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On March 6 all Override and Online elective class forms are due.</a:t>
            </a:r>
          </a:p>
          <a:p>
            <a:pPr marL="34290" indent="0" eaLnBrk="1" hangingPunct="1">
              <a:buNone/>
            </a:pPr>
            <a:endParaRPr lang="en-US" altLang="en-US" dirty="0"/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4475"/>
            <a:ext cx="8153400" cy="822325"/>
          </a:xfrm>
        </p:spPr>
        <p:txBody>
          <a:bodyPr>
            <a:norm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Example Registration Form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292ADD9-E61D-4D6E-9D49-187DBD432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756" y="1066798"/>
            <a:ext cx="4052809" cy="52795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EBBB70-9FFC-4E5D-B659-2654E9AFA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35" y="1066798"/>
            <a:ext cx="3933443" cy="527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94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3075"/>
            <a:ext cx="8153400" cy="746125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Schedule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153400" cy="2895600"/>
          </a:xfrm>
        </p:spPr>
        <p:txBody>
          <a:bodyPr>
            <a:normAutofit lnSpcReduction="10000"/>
          </a:bodyPr>
          <a:lstStyle/>
          <a:p>
            <a:pPr>
              <a:buClr>
                <a:schemeClr val="tx1"/>
              </a:buClr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Student will have five days in the beginning of each semester to change semester-long elective courses. </a:t>
            </a:r>
          </a:p>
          <a:p>
            <a:pPr>
              <a:buClr>
                <a:schemeClr val="tx1"/>
              </a:buClr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Class selections will be final at the conclusion of the spring semester, prior to the start of the new school year.  </a:t>
            </a:r>
            <a:r>
              <a:rPr lang="en-US" sz="2800" b="1" u="sng" dirty="0">
                <a:solidFill>
                  <a:srgbClr val="060606"/>
                </a:solidFill>
                <a:latin typeface="Garamond" panose="02020404030301010803" pitchFamily="18" charset="0"/>
              </a:rPr>
              <a:t>If a yearlong course is dropped after 5/25/23, the student will receive </a:t>
            </a:r>
            <a:r>
              <a:rPr lang="en-US" sz="2800" b="1" u="sng">
                <a:solidFill>
                  <a:srgbClr val="060606"/>
                </a:solidFill>
                <a:latin typeface="Garamond" panose="02020404030301010803" pitchFamily="18" charset="0"/>
              </a:rPr>
              <a:t>a Withdrawal/Fail </a:t>
            </a:r>
            <a:r>
              <a:rPr lang="en-US" sz="2800" b="1" u="sng" dirty="0">
                <a:solidFill>
                  <a:srgbClr val="060606"/>
                </a:solidFill>
                <a:latin typeface="Garamond" panose="02020404030301010803" pitchFamily="18" charset="0"/>
              </a:rPr>
              <a:t>on the transcript.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153400" cy="838200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Counselor Contact Information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0772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60606"/>
                </a:solidFill>
                <a:latin typeface="Garamond" panose="02020404030301010803" pitchFamily="18" charset="0"/>
              </a:rPr>
              <a:t>Miss Ashley Brown (A-D)</a:t>
            </a:r>
          </a:p>
          <a:p>
            <a:pPr marL="0" indent="0">
              <a:buNone/>
            </a:pPr>
            <a:r>
              <a:rPr lang="en-US" dirty="0">
                <a:solidFill>
                  <a:srgbClr val="060606"/>
                </a:solidFill>
                <a:latin typeface="Garamond" panose="02020404030301010803" pitchFamily="18" charset="0"/>
              </a:rPr>
              <a:t>abrown@lmsdoh.org</a:t>
            </a:r>
          </a:p>
          <a:p>
            <a:pPr marL="0" indent="0">
              <a:buNone/>
            </a:pPr>
            <a:endParaRPr lang="en-US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60606"/>
                </a:solidFill>
                <a:latin typeface="Garamond" panose="02020404030301010803" pitchFamily="18" charset="0"/>
              </a:rPr>
              <a:t>Mrs. Elizabeth </a:t>
            </a:r>
            <a:r>
              <a:rPr lang="en-US" b="1" dirty="0" err="1">
                <a:solidFill>
                  <a:srgbClr val="060606"/>
                </a:solidFill>
                <a:latin typeface="Garamond" panose="02020404030301010803" pitchFamily="18" charset="0"/>
              </a:rPr>
              <a:t>Yazell</a:t>
            </a:r>
            <a:r>
              <a:rPr lang="en-US" b="1" dirty="0">
                <a:solidFill>
                  <a:srgbClr val="060606"/>
                </a:solidFill>
                <a:latin typeface="Garamond" panose="02020404030301010803" pitchFamily="18" charset="0"/>
              </a:rPr>
              <a:t> (E-K)</a:t>
            </a:r>
          </a:p>
          <a:p>
            <a:pPr marL="0" indent="0">
              <a:buNone/>
            </a:pPr>
            <a:r>
              <a:rPr lang="en-US" dirty="0">
                <a:solidFill>
                  <a:srgbClr val="060606"/>
                </a:solidFill>
                <a:latin typeface="Garamond" panose="02020404030301010803" pitchFamily="18" charset="0"/>
              </a:rPr>
              <a:t>eyazell@lmsdoh.org</a:t>
            </a:r>
          </a:p>
          <a:p>
            <a:pPr marL="0" indent="0">
              <a:buNone/>
            </a:pPr>
            <a:endParaRPr lang="en-US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60606"/>
                </a:solidFill>
                <a:latin typeface="Garamond" panose="02020404030301010803" pitchFamily="18" charset="0"/>
              </a:rPr>
              <a:t>Mr. Todd Barnhart (L-R) </a:t>
            </a:r>
          </a:p>
          <a:p>
            <a:pPr marL="0" indent="0">
              <a:buNone/>
            </a:pPr>
            <a:r>
              <a:rPr lang="en-US" dirty="0">
                <a:solidFill>
                  <a:srgbClr val="060606"/>
                </a:solidFill>
                <a:latin typeface="Garamond" panose="02020404030301010803" pitchFamily="18" charset="0"/>
              </a:rPr>
              <a:t>tbarnhart@lmsdoh.org</a:t>
            </a:r>
          </a:p>
          <a:p>
            <a:pPr marL="0" indent="0">
              <a:buNone/>
            </a:pPr>
            <a:endParaRPr lang="en-US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60606"/>
                </a:solidFill>
                <a:latin typeface="Garamond" panose="02020404030301010803" pitchFamily="18" charset="0"/>
              </a:rPr>
              <a:t>Ms. Brandy Stith (S-Z) </a:t>
            </a:r>
          </a:p>
          <a:p>
            <a:pPr marL="0" indent="0">
              <a:buNone/>
            </a:pPr>
            <a:r>
              <a:rPr lang="en-US" dirty="0">
                <a:solidFill>
                  <a:srgbClr val="060606"/>
                </a:solidFill>
                <a:latin typeface="Garamond" panose="02020404030301010803" pitchFamily="18" charset="0"/>
              </a:rPr>
              <a:t>bphillips@lmsdoh.org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Custom 2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4D671B"/>
      </a:accent1>
      <a:accent2>
        <a:srgbClr val="96B943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Basis">
  <a:themeElements>
    <a:clrScheme name="Custom 5">
      <a:dk1>
        <a:sysClr val="windowText" lastClr="000000"/>
      </a:dk1>
      <a:lt1>
        <a:srgbClr val="F1E58B"/>
      </a:lt1>
      <a:dk2>
        <a:srgbClr val="2C3C43"/>
      </a:dk2>
      <a:lt2>
        <a:srgbClr val="EBEBEB"/>
      </a:lt2>
      <a:accent1>
        <a:srgbClr val="4D671B"/>
      </a:accent1>
      <a:accent2>
        <a:srgbClr val="96B943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4B5C21"/>
      </a:hlink>
      <a:folHlink>
        <a:srgbClr val="4B5C21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4A1E960D4AD047AAA86186179CFA38" ma:contentTypeVersion="23" ma:contentTypeDescription="Create a new document." ma:contentTypeScope="" ma:versionID="805ab163509c3b8112b60ac09b56247f">
  <xsd:schema xmlns:xsd="http://www.w3.org/2001/XMLSchema" xmlns:xs="http://www.w3.org/2001/XMLSchema" xmlns:p="http://schemas.microsoft.com/office/2006/metadata/properties" xmlns:ns3="b1fe68cf-4b91-4828-a548-a4f96601681b" xmlns:ns4="f2af4b4a-1339-4d71-afa6-06a4c16fa1d5" targetNamespace="http://schemas.microsoft.com/office/2006/metadata/properties" ma:root="true" ma:fieldsID="28399364f95b7ae8c3b02070ad515b72" ns3:_="" ns4:_="">
    <xsd:import namespace="b1fe68cf-4b91-4828-a548-a4f96601681b"/>
    <xsd:import namespace="f2af4b4a-1339-4d71-afa6-06a4c16fa1d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fe68cf-4b91-4828-a548-a4f9660168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af4b4a-1339-4d71-afa6-06a4c16fa1d5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dexed="tru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5" nillable="true" ma:displayName="App Version" ma:internalName="AppVersion">
      <xsd:simpleType>
        <xsd:restriction base="dms:Text"/>
      </xsd:simpleType>
    </xsd:element>
    <xsd:element name="Teachers" ma:index="16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7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8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9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0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1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5" nillable="true" ma:displayName="Tags" ma:internalName="MediaServiceAutoTags" ma:readOnly="true">
      <xsd:simpleType>
        <xsd:restriction base="dms:Text"/>
      </xsd:simpleType>
    </xsd:element>
    <xsd:element name="MediaServiceGenerationTime" ma:index="2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faultSectionNames xmlns="f2af4b4a-1339-4d71-afa6-06a4c16fa1d5" xsi:nil="true"/>
    <Owner xmlns="f2af4b4a-1339-4d71-afa6-06a4c16fa1d5">
      <UserInfo>
        <DisplayName/>
        <AccountId xsi:nil="true"/>
        <AccountType/>
      </UserInfo>
    </Owner>
    <Students xmlns="f2af4b4a-1339-4d71-afa6-06a4c16fa1d5">
      <UserInfo>
        <DisplayName/>
        <AccountId xsi:nil="true"/>
        <AccountType/>
      </UserInfo>
    </Students>
    <AppVersion xmlns="f2af4b4a-1339-4d71-afa6-06a4c16fa1d5" xsi:nil="true"/>
    <NotebookType xmlns="f2af4b4a-1339-4d71-afa6-06a4c16fa1d5" xsi:nil="true"/>
    <Student_Groups xmlns="f2af4b4a-1339-4d71-afa6-06a4c16fa1d5">
      <UserInfo>
        <DisplayName/>
        <AccountId xsi:nil="true"/>
        <AccountType/>
      </UserInfo>
    </Student_Groups>
    <Invited_Teachers xmlns="f2af4b4a-1339-4d71-afa6-06a4c16fa1d5" xsi:nil="true"/>
    <Invited_Students xmlns="f2af4b4a-1339-4d71-afa6-06a4c16fa1d5" xsi:nil="true"/>
    <Self_Registration_Enabled xmlns="f2af4b4a-1339-4d71-afa6-06a4c16fa1d5" xsi:nil="true"/>
    <FolderType xmlns="f2af4b4a-1339-4d71-afa6-06a4c16fa1d5" xsi:nil="true"/>
    <Teachers xmlns="f2af4b4a-1339-4d71-afa6-06a4c16fa1d5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63627568-B468-426B-95BF-0F640BE060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76A40D-A5E4-4A98-8051-EFFFCF774E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fe68cf-4b91-4828-a548-a4f96601681b"/>
    <ds:schemaRef ds:uri="f2af4b4a-1339-4d71-afa6-06a4c16fa1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B8084E-EACE-4D1E-B65F-C3D2778F5E83}">
  <ds:schemaRefs>
    <ds:schemaRef ds:uri="http://purl.org/dc/dcmitype/"/>
    <ds:schemaRef ds:uri="b1fe68cf-4b91-4828-a548-a4f96601681b"/>
    <ds:schemaRef ds:uri="http://purl.org/dc/elements/1.1/"/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f2af4b4a-1339-4d71-afa6-06a4c16fa1d5"/>
    <ds:schemaRef ds:uri="http://schemas.openxmlformats.org/package/2006/metadata/core-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7300</TotalTime>
  <Words>800</Words>
  <Application>Microsoft Office PowerPoint</Application>
  <PresentationFormat>On-screen Show (4:3)</PresentationFormat>
  <Paragraphs>110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Albertus MT Lt</vt:lpstr>
      <vt:lpstr>Arial</vt:lpstr>
      <vt:lpstr>Calibri</vt:lpstr>
      <vt:lpstr>Corbel</vt:lpstr>
      <vt:lpstr>Garamond</vt:lpstr>
      <vt:lpstr>Trebuchet MS</vt:lpstr>
      <vt:lpstr>Wingdings 3</vt:lpstr>
      <vt:lpstr>Facet</vt:lpstr>
      <vt:lpstr>Basis</vt:lpstr>
      <vt:lpstr>Little Miami High School Freshman Orientation Class of 2027</vt:lpstr>
      <vt:lpstr>Introductions</vt:lpstr>
      <vt:lpstr>New Requirements for Graduation</vt:lpstr>
      <vt:lpstr>Credits Required for Graduation</vt:lpstr>
      <vt:lpstr>Athletic Eligibility</vt:lpstr>
      <vt:lpstr>Honors Diploma Requirements</vt:lpstr>
      <vt:lpstr>Weighted Classes</vt:lpstr>
      <vt:lpstr>College Recommended Courses</vt:lpstr>
      <vt:lpstr>Required Courses for 9th grade</vt:lpstr>
      <vt:lpstr>Physical Education Requirement</vt:lpstr>
      <vt:lpstr>Elective Options</vt:lpstr>
      <vt:lpstr>Online Elective Courses</vt:lpstr>
      <vt:lpstr>Scheduling Process: In-Person Students</vt:lpstr>
      <vt:lpstr>Example Registration Form</vt:lpstr>
      <vt:lpstr>Schedule Changes</vt:lpstr>
      <vt:lpstr>Counselor Contact Information</vt:lpstr>
    </vt:vector>
  </TitlesOfParts>
  <Company>LITTLE MIAMI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 ORIENTATION MEETING</dc:title>
  <dc:creator>jdafoe</dc:creator>
  <cp:lastModifiedBy>Todd Barnhart</cp:lastModifiedBy>
  <cp:revision>234</cp:revision>
  <cp:lastPrinted>2021-02-08T14:17:34Z</cp:lastPrinted>
  <dcterms:created xsi:type="dcterms:W3CDTF">2012-03-29T14:05:02Z</dcterms:created>
  <dcterms:modified xsi:type="dcterms:W3CDTF">2023-02-07T14:17:47Z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0x0101008F4A1E960D4AD047AAA86186179CFA38</vt:lpwstr>
  </property>
</Properties>
</file>